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3" r:id="rId11"/>
    <p:sldId id="262" r:id="rId12"/>
    <p:sldId id="261" r:id="rId13"/>
    <p:sldId id="268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68C"/>
    <a:srgbClr val="605E73"/>
    <a:srgbClr val="CF7E48"/>
    <a:srgbClr val="707D92"/>
    <a:srgbClr val="EED9BD"/>
    <a:srgbClr val="D9D9D9"/>
    <a:srgbClr val="57CBF1"/>
    <a:srgbClr val="FFCC66"/>
    <a:srgbClr val="EEF6F9"/>
    <a:srgbClr val="85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>
        <p:scale>
          <a:sx n="89" d="100"/>
          <a:sy n="89" d="100"/>
        </p:scale>
        <p:origin x="24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C578C5-BAEA-46C9-B60F-321166EECC7F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3F9AC3-F496-4DDE-9A52-C1F080485E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88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BB6B97-E9D4-49EA-9EA2-4168C71FD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1324CE4-A4F4-4E47-89E8-307F22D8D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12446F-FFF2-4ED1-8D11-4AE80D68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9D5764-2C96-431A-BD83-B2E8C846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78E9E5B-BCAD-4E4B-82BC-4B28C7F2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1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A0E1E2-B760-430E-857B-2E8F510A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A2A6B68-2643-4402-A83A-C0D6A44A4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4F5EBA-6C60-4928-88D2-2604D6DE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BA8134-EE0F-497C-B1F6-01131A76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0037B64-1B7E-4B71-97FD-8F28A2DC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62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A6DBE97-ED58-40E8-8982-004A1A8F6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3CC1661-798B-4B49-85E6-E8C90DBDB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12CBE7B-0B11-4486-9610-CF1FB6D6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695635-BED0-44BC-8431-FB646CED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F42E3E5-A720-4D60-9790-CA8CCE32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51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6A858C-760A-40E6-910B-AB7A414A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BF3DB57-5921-4901-8559-BA17C2EB1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1D0B390-2CB7-488A-8B48-8D9A778D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303F35-811C-4248-8C73-E463AE7C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18E9C64-0DD7-42CD-9AF4-1DA97A4C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79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9AC541-B88B-4EAD-A610-FCD9B1F3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A70B94-A6FF-4B46-9518-7A2A8ED5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E4DB6A-98F7-41CE-B3BA-33C6BECF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4362293-AEFC-47D0-AAA7-85F04A7C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7D9354-3791-47AA-9AC9-9D5F8B1A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76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A72660-20E7-4B7C-9BB5-56C0D40F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294BF7-DE1B-4773-97A1-D02F393DF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8E669D8-4C17-4CAF-8CDC-D28CF1A1B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C2F88A1-C1A4-4EC0-8204-39466422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B051600-3C77-45C9-B596-BA6BD97C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539C57-47B6-406A-849A-96A6EBB4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051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B16DC8-145F-492B-9E13-15DB359B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7F18075-CD07-4734-9B16-F11EB7F36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0017943-0AA7-432F-8F6A-5F2E8AC7E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D2A7C01-6DE1-4262-A09B-12644E549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68D0D04-8BC8-4D16-A0C0-696540680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907A67E-808D-4907-9917-218B390B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1048480-A4ED-4572-81C6-70577A1A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C694AC-2456-4AA9-AA63-1CBF2273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638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41A8DE-C20D-4900-93B7-CD151D76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442D45A-A730-452A-95CB-BC108CFC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6A3608D-75E7-4779-B905-81BB0CEA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957C766-77F1-4684-8C0E-26AB5A5F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974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57F43CB-7E9C-4F9A-894E-3BA23ADE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117CA57-76A7-4E00-8876-50B96222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304BD4F-AB42-4C62-928A-BCFBCC3A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930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469405-AC60-4276-BDC3-EA5E6A70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B32D88C-5549-4906-9E3F-F6666EE2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7712F84-0040-4551-81DD-EC4C65DB3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C5B952C-B179-4654-BEC3-BF13D4DA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05152EB-BDA2-4731-988B-2884AFA0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E9C2A49-5ACB-43B9-8365-214F76A3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17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C3243B-C957-4951-A2B5-8A11FE47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AE62A64-AF02-4F9B-9AE5-D0C159DC7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414F65A-ABD7-4D14-8DE5-7A41F0B2F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68D2257-02AF-4F16-B20B-2287D35B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3B49119-2EE4-4AF2-869A-629D69D9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EF5F6FD-78A9-404E-9AAF-A2D51C8E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61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9CC7D82-A001-477C-9814-B4626155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E10C00-2ADB-47A1-A4DB-A63EC0EE4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05E94D-1DFE-4CD1-8685-B69643440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A091-6A91-4DD5-A85B-61A741B572D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6A8459-07C3-4AE4-A8F9-7B6DAF680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C223EA-3662-4E6E-B086-9A64FB25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BAED-F450-4F0D-920F-D4C390F9E1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03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CDEA32E-CC50-40CD-8AD0-DCF56A91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42364" y="2250902"/>
            <a:ext cx="5749636" cy="2729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6442364" y="2461413"/>
            <a:ext cx="50818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 smtClean="0">
                <a:ln w="13462">
                  <a:solidFill>
                    <a:srgbClr val="CF7E48"/>
                  </a:solidFill>
                  <a:prstDash val="solid"/>
                </a:ln>
                <a:solidFill>
                  <a:srgbClr val="EED9BD"/>
                </a:solidFill>
                <a:effectLst>
                  <a:outerShdw dist="38100" dir="2700000" algn="bl" rotWithShape="0">
                    <a:srgbClr val="67768C"/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שברים בחיי</a:t>
            </a:r>
          </a:p>
          <a:p>
            <a:pPr algn="ctr"/>
            <a:r>
              <a:rPr lang="he-IL" sz="7200" b="1" cap="none" spc="0" dirty="0" smtClean="0">
                <a:ln w="13462">
                  <a:solidFill>
                    <a:srgbClr val="CF7E48"/>
                  </a:solidFill>
                  <a:prstDash val="solid"/>
                </a:ln>
                <a:solidFill>
                  <a:srgbClr val="EED9BD"/>
                </a:solidFill>
                <a:effectLst>
                  <a:outerShdw dist="38100" dir="2700000" algn="bl" rotWithShape="0">
                    <a:srgbClr val="67768C"/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 היום יום</a:t>
            </a:r>
            <a:endParaRPr lang="he-IL" sz="7200" b="1" cap="none" spc="0" dirty="0">
              <a:ln w="13462">
                <a:solidFill>
                  <a:srgbClr val="CF7E48"/>
                </a:solidFill>
                <a:prstDash val="solid"/>
              </a:ln>
              <a:solidFill>
                <a:srgbClr val="EED9BD"/>
              </a:solidFill>
              <a:effectLst>
                <a:outerShdw dist="38100" dir="2700000" algn="bl" rotWithShape="0">
                  <a:srgbClr val="67768C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07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2ECD0EF-2054-4B45-9DC1-6B7398DA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2" y="186843"/>
            <a:ext cx="10250905" cy="5343495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  <a:extLst>
              <a:ext uri="{FF2B5EF4-FFF2-40B4-BE49-F238E27FC236}">
                <a16:creationId xmlns:a16="http://schemas.microsoft.com/office/drawing/2014/main" id="{2A1E0DCD-1624-4C17-BE29-6F26A8F2E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466" y="5255015"/>
            <a:ext cx="1298561" cy="132904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ABB5055-C4C8-403B-852B-C657E73E560B}"/>
              </a:ext>
            </a:extLst>
          </p:cNvPr>
          <p:cNvSpPr/>
          <p:nvPr/>
        </p:nvSpPr>
        <p:spPr>
          <a:xfrm>
            <a:off x="8093659" y="5679608"/>
            <a:ext cx="25763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חזרה לשאלות</a:t>
            </a:r>
          </a:p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לחצו על התמונה</a:t>
            </a:r>
          </a:p>
        </p:txBody>
      </p:sp>
    </p:spTree>
    <p:extLst>
      <p:ext uri="{BB962C8B-B14F-4D97-AF65-F5344CB8AC3E}">
        <p14:creationId xmlns:p14="http://schemas.microsoft.com/office/powerpoint/2010/main" val="2411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FA6D65D-69ED-407E-AB12-F7EFF038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95" y="245433"/>
            <a:ext cx="9601627" cy="5941379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  <a:extLst>
              <a:ext uri="{FF2B5EF4-FFF2-40B4-BE49-F238E27FC236}">
                <a16:creationId xmlns:a16="http://schemas.microsoft.com/office/drawing/2014/main" id="{5E65D461-8D6E-4AA7-9DA9-DC30A8DC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005" y="5387232"/>
            <a:ext cx="1295400" cy="13335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A4038730-7232-4CF8-AE10-944149A4443F}"/>
              </a:ext>
            </a:extLst>
          </p:cNvPr>
          <p:cNvSpPr/>
          <p:nvPr/>
        </p:nvSpPr>
        <p:spPr>
          <a:xfrm>
            <a:off x="8093659" y="5679608"/>
            <a:ext cx="25763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חזרה לשאלות</a:t>
            </a:r>
          </a:p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לחצו על התמונה</a:t>
            </a:r>
          </a:p>
        </p:txBody>
      </p:sp>
    </p:spTree>
    <p:extLst>
      <p:ext uri="{BB962C8B-B14F-4D97-AF65-F5344CB8AC3E}">
        <p14:creationId xmlns:p14="http://schemas.microsoft.com/office/powerpoint/2010/main" val="1534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42626E6-0FF5-4BBA-9CDC-D45F0199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98474"/>
            <a:ext cx="9277529" cy="67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75882" t="24693" b="63401"/>
          <a:stretch/>
        </p:blipFill>
        <p:spPr>
          <a:xfrm>
            <a:off x="7883236" y="207169"/>
            <a:ext cx="4142510" cy="81438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t="12057" r="28613"/>
          <a:stretch/>
        </p:blipFill>
        <p:spPr>
          <a:xfrm>
            <a:off x="-724442" y="614363"/>
            <a:ext cx="12015896" cy="59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12D7539-2DF7-42A0-A86F-ED242DFDBA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13855" y="0"/>
            <a:ext cx="12178145" cy="6858000"/>
            <a:chOff x="13855" y="0"/>
            <a:chExt cx="12178145" cy="6858000"/>
          </a:xfrm>
        </p:grpSpPr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D291615A-8B37-4249-BDC1-7E397FCBC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3649" y="0"/>
              <a:ext cx="10398351" cy="6858000"/>
            </a:xfrm>
            <a:prstGeom prst="rect">
              <a:avLst/>
            </a:prstGeom>
          </p:spPr>
        </p:pic>
        <p:sp>
          <p:nvSpPr>
            <p:cNvPr id="3" name="מלבן 2"/>
            <p:cNvSpPr/>
            <p:nvPr/>
          </p:nvSpPr>
          <p:spPr>
            <a:xfrm>
              <a:off x="13855" y="0"/>
              <a:ext cx="1759527" cy="6858000"/>
            </a:xfrm>
            <a:prstGeom prst="rect">
              <a:avLst/>
            </a:prstGeom>
            <a:solidFill>
              <a:srgbClr val="FC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AC60FDD-2F71-4F89-A61A-C84A7B1A594D}"/>
              </a:ext>
            </a:extLst>
          </p:cNvPr>
          <p:cNvSpPr txBox="1"/>
          <p:nvPr/>
        </p:nvSpPr>
        <p:spPr>
          <a:xfrm>
            <a:off x="117249" y="263742"/>
            <a:ext cx="71114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כשמחלקים חפיסת שוקולד באופן שווה למספר ילדים.</a:t>
            </a:r>
          </a:p>
          <a:p>
            <a:pPr algn="ctr"/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נניח שחמישה ילדים מתחלקים בחפיסת שוקולד אחת,</a:t>
            </a:r>
          </a:p>
          <a:p>
            <a:pPr algn="ctr"/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כמובן שירצו לחלק אותה ביניהם באופן שווה.</a:t>
            </a:r>
          </a:p>
          <a:p>
            <a:pPr algn="ctr"/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כמה מהחפיסה יקבל כל ילד 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</a:p>
          <a:p>
            <a:pPr algn="ctr"/>
            <a:r>
              <a:rPr lang="he-IL" sz="3600" dirty="0" smtClean="0">
                <a:solidFill>
                  <a:srgbClr val="57CBF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תשובה</a:t>
            </a:r>
            <a:r>
              <a:rPr lang="he-IL" sz="36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__________________________________</a:t>
            </a:r>
            <a:endParaRPr lang="he-IL" sz="36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DF0C9927-34A1-437A-B3C6-6212BBA74D62}"/>
              </a:ext>
            </a:extLst>
          </p:cNvPr>
          <p:cNvSpPr/>
          <p:nvPr/>
        </p:nvSpPr>
        <p:spPr>
          <a:xfrm>
            <a:off x="674580" y="5285314"/>
            <a:ext cx="3421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לפתרון הנכון ולהסבר הנכון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לחצו על סימן שאלה</a:t>
            </a:r>
          </a:p>
        </p:txBody>
      </p:sp>
      <p:pic>
        <p:nvPicPr>
          <p:cNvPr id="12" name="תמונה 11">
            <a:hlinkClick r:id="rId3" action="ppaction://hlinksldjump"/>
            <a:extLst>
              <a:ext uri="{FF2B5EF4-FFF2-40B4-BE49-F238E27FC236}">
                <a16:creationId xmlns:a16="http://schemas.microsoft.com/office/drawing/2014/main" id="{04E1E2A6-52B7-4A22-98E9-AD2A9BE0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549" y="4686045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01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>
            <a:extLst>
              <a:ext uri="{FF2B5EF4-FFF2-40B4-BE49-F238E27FC236}">
                <a16:creationId xmlns:a16="http://schemas.microsoft.com/office/drawing/2014/main" id="{902875E1-D216-49B8-B06D-6958DCFD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" y="0"/>
            <a:ext cx="10878001" cy="686391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22143BC-EC56-45FF-A6D3-491C7B07B63F}"/>
              </a:ext>
            </a:extLst>
          </p:cNvPr>
          <p:cNvSpPr txBox="1"/>
          <p:nvPr/>
        </p:nvSpPr>
        <p:spPr>
          <a:xfrm>
            <a:off x="5875045" y="130080"/>
            <a:ext cx="60983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0" i="0" dirty="0" smtClean="0">
                <a:effectLst/>
                <a:latin typeface="Guttman Yad-Brush" panose="02010401010101010101" pitchFamily="2" charset="-79"/>
                <a:cs typeface="Guttman Yad-Brush" panose="02010401010101010101" pitchFamily="2" charset="-79"/>
              </a:rPr>
              <a:t>כשמחלקים </a:t>
            </a:r>
            <a:r>
              <a:rPr lang="he-IL" sz="4000" b="0" i="0" dirty="0">
                <a:effectLst/>
                <a:latin typeface="Guttman Yad-Brush" panose="02010401010101010101" pitchFamily="2" charset="-79"/>
                <a:cs typeface="Guttman Yad-Brush" panose="02010401010101010101" pitchFamily="2" charset="-79"/>
              </a:rPr>
              <a:t>עוגה לקבוצת ילדים.</a:t>
            </a:r>
          </a:p>
          <a:p>
            <a:pPr algn="ctr"/>
            <a:r>
              <a:rPr lang="he-IL" sz="4000" b="0" i="0" dirty="0">
                <a:effectLst/>
                <a:latin typeface="Guttman Yad-Brush" panose="02010401010101010101" pitchFamily="2" charset="-79"/>
                <a:cs typeface="Guttman Yad-Brush" panose="02010401010101010101" pitchFamily="2" charset="-79"/>
              </a:rPr>
              <a:t>למשל כשעורכים מסיבת יום הולדת ומחלקים עוגה אחת ל-20 ילדים.</a:t>
            </a:r>
          </a:p>
          <a:p>
            <a:pPr algn="ctr"/>
            <a:r>
              <a:rPr lang="he-IL" sz="4000" b="0" i="0" dirty="0">
                <a:effectLst/>
                <a:latin typeface="Guttman Yad-Brush" panose="02010401010101010101" pitchFamily="2" charset="-79"/>
                <a:cs typeface="Guttman Yad-Brush" panose="02010401010101010101" pitchFamily="2" charset="-79"/>
              </a:rPr>
              <a:t>איזה חלק מהעוגה יקבל כל אחד </a:t>
            </a:r>
            <a:r>
              <a:rPr lang="he-IL" sz="4000" b="0" i="0" dirty="0" smtClean="0">
                <a:effectLst/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</a:p>
          <a:p>
            <a:pPr algn="ctr"/>
            <a:r>
              <a:rPr lang="he-IL" sz="4000" dirty="0" smtClean="0">
                <a:solidFill>
                  <a:srgbClr val="57CBF1"/>
                </a:solidFill>
                <a:cs typeface="Guttman Yad-Brush" panose="02010401010101010101" pitchFamily="2" charset="-79"/>
              </a:rPr>
              <a:t>תשובה</a:t>
            </a:r>
            <a:r>
              <a:rPr lang="he-IL" sz="40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______________________________</a:t>
            </a:r>
            <a:endParaRPr lang="he-IL" sz="4000" b="0" i="0" dirty="0">
              <a:effectLst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7" name="תמונה 6">
            <a:hlinkClick r:id="rId3" action="ppaction://hlinksldjump"/>
            <a:extLst>
              <a:ext uri="{FF2B5EF4-FFF2-40B4-BE49-F238E27FC236}">
                <a16:creationId xmlns:a16="http://schemas.microsoft.com/office/drawing/2014/main" id="{896C7AF9-F315-46CF-87B6-C766BDA6C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393" y="4819707"/>
            <a:ext cx="1908213" cy="1908213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EDD29DF8-3AAD-4299-8C5B-8DA1DB0EC930}"/>
              </a:ext>
            </a:extLst>
          </p:cNvPr>
          <p:cNvSpPr/>
          <p:nvPr/>
        </p:nvSpPr>
        <p:spPr>
          <a:xfrm>
            <a:off x="6582265" y="5282101"/>
            <a:ext cx="3421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לפתרון הנכון ולהסבר הנכון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לחצו על הסימן שאלה</a:t>
            </a:r>
          </a:p>
        </p:txBody>
      </p:sp>
    </p:spTree>
    <p:extLst>
      <p:ext uri="{BB962C8B-B14F-4D97-AF65-F5344CB8AC3E}">
        <p14:creationId xmlns:p14="http://schemas.microsoft.com/office/powerpoint/2010/main" val="2913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E756DA87-A23B-4E81-9D3E-124CA6A4A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1508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1D3CDAA-7584-4742-AC0F-A47C93070DBE}"/>
              </a:ext>
            </a:extLst>
          </p:cNvPr>
          <p:cNvSpPr txBox="1"/>
          <p:nvPr/>
        </p:nvSpPr>
        <p:spPr>
          <a:xfrm>
            <a:off x="369177" y="453940"/>
            <a:ext cx="664932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גם מבוגרים משתמשים בשברים.</a:t>
            </a:r>
          </a:p>
          <a:p>
            <a:pPr algn="ctr"/>
            <a:r>
              <a:rPr lang="he-I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כשאמא אופה עוגה היא נעזרת במתכון.</a:t>
            </a:r>
          </a:p>
          <a:p>
            <a:pPr algn="ctr"/>
            <a:r>
              <a:rPr lang="he-I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במתכון רשומות הכמויות הדרושות להכנת העוגה.</a:t>
            </a:r>
          </a:p>
          <a:p>
            <a:pPr algn="ctr"/>
            <a:r>
              <a:rPr lang="he-I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למשל כדי לאפות עוגה אחת אמא זקוקה לשלושה רבעים כוסות של סוכר.</a:t>
            </a:r>
          </a:p>
          <a:p>
            <a:pPr algn="ctr"/>
            <a:r>
              <a:rPr lang="he-I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מהי כמות הסוכר הנדרשת כדי לאפות 2 עוגות </a:t>
            </a:r>
            <a:r>
              <a:rPr lang="he-IL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</a:p>
          <a:p>
            <a:pPr algn="ctr"/>
            <a:r>
              <a:rPr lang="he-IL" sz="2800" dirty="0" smtClean="0">
                <a:ln w="0"/>
                <a:solidFill>
                  <a:srgbClr val="57CB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תשובה</a:t>
            </a:r>
            <a:r>
              <a:rPr lang="he-IL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____________________________________________</a:t>
            </a:r>
            <a:endParaRPr lang="he-IL" sz="2800" dirty="0">
              <a:ln w="0"/>
              <a:solidFill>
                <a:srgbClr val="57CBF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CE233C7-83C3-47D4-AC09-28A5909161A1}"/>
              </a:ext>
            </a:extLst>
          </p:cNvPr>
          <p:cNvSpPr/>
          <p:nvPr/>
        </p:nvSpPr>
        <p:spPr>
          <a:xfrm>
            <a:off x="959898" y="5551301"/>
            <a:ext cx="3421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לפתרון הנכון ולהסבר הנכון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לחצו על הסימן שאלה</a:t>
            </a:r>
          </a:p>
        </p:txBody>
      </p:sp>
      <p:pic>
        <p:nvPicPr>
          <p:cNvPr id="9" name="תמונה 8">
            <a:hlinkClick r:id="rId3" action="ppaction://hlinksldjump"/>
            <a:extLst>
              <a:ext uri="{FF2B5EF4-FFF2-40B4-BE49-F238E27FC236}">
                <a16:creationId xmlns:a16="http://schemas.microsoft.com/office/drawing/2014/main" id="{21D00832-2E19-4FB1-9AE5-0EAF4F579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787" y="4949787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E0BC27E1-C05D-4C77-B17B-9273A082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499" y="345989"/>
            <a:ext cx="6166022" cy="6166022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6500A57-1D01-4BA4-9ECC-1F520AE5666D}"/>
              </a:ext>
            </a:extLst>
          </p:cNvPr>
          <p:cNvSpPr txBox="1"/>
          <p:nvPr/>
        </p:nvSpPr>
        <p:spPr>
          <a:xfrm>
            <a:off x="95512" y="191722"/>
            <a:ext cx="72889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משפחת כהן מונה 8 נפשות.</a:t>
            </a:r>
          </a:p>
          <a:p>
            <a:pPr algn="ctr"/>
            <a:r>
              <a:rPr lang="he-IL" sz="4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לארוחת הערב הזמינו 3 פיצות משפחתיות.</a:t>
            </a:r>
          </a:p>
          <a:p>
            <a:pPr algn="ctr"/>
            <a:r>
              <a:rPr lang="he-IL" sz="4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איזה חלק מהפיצות יקבל כל אחד מבני המשפחה </a:t>
            </a:r>
            <a:r>
              <a:rPr lang="he-IL" sz="4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?</a:t>
            </a:r>
          </a:p>
          <a:p>
            <a:pPr algn="ctr"/>
            <a:r>
              <a:rPr lang="he-IL" sz="4400" dirty="0" smtClean="0">
                <a:solidFill>
                  <a:srgbClr val="57CBF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תשובה</a:t>
            </a:r>
            <a:r>
              <a:rPr lang="he-IL" sz="4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_________________________</a:t>
            </a:r>
            <a:endParaRPr lang="he-IL" sz="44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2050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BEE6EE33-722D-49E6-B297-EAD85716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61277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E5350E1-8BE3-4D22-8B34-1590DDC7C84B}"/>
              </a:ext>
            </a:extLst>
          </p:cNvPr>
          <p:cNvSpPr/>
          <p:nvPr/>
        </p:nvSpPr>
        <p:spPr>
          <a:xfrm>
            <a:off x="520545" y="5207981"/>
            <a:ext cx="3421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לפתרון הנכון ולהסבר הנכון </a:t>
            </a:r>
          </a:p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לחצו על הסימן שאלה</a:t>
            </a:r>
          </a:p>
        </p:txBody>
      </p:sp>
    </p:spTree>
    <p:extLst>
      <p:ext uri="{BB962C8B-B14F-4D97-AF65-F5344CB8AC3E}">
        <p14:creationId xmlns:p14="http://schemas.microsoft.com/office/powerpoint/2010/main" val="63351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6109" y="2923309"/>
            <a:ext cx="5915891" cy="160712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957461" y="2381026"/>
            <a:ext cx="592982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dirty="0" smtClean="0">
                <a:ln w="13462">
                  <a:solidFill>
                    <a:srgbClr val="CF7E48"/>
                  </a:solidFill>
                  <a:prstDash val="solid"/>
                </a:ln>
                <a:solidFill>
                  <a:srgbClr val="EED9BD"/>
                </a:solidFill>
                <a:effectLst>
                  <a:outerShdw dist="38100" dir="2700000" algn="bl" rotWithShape="0">
                    <a:srgbClr val="67768C"/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משבר מעורב</a:t>
            </a:r>
          </a:p>
          <a:p>
            <a:pPr algn="ctr"/>
            <a:r>
              <a:rPr lang="he-IL" sz="6600" b="1" dirty="0" smtClean="0">
                <a:ln w="13462">
                  <a:solidFill>
                    <a:srgbClr val="CF7E48"/>
                  </a:solidFill>
                  <a:prstDash val="solid"/>
                </a:ln>
                <a:solidFill>
                  <a:srgbClr val="EED9BD"/>
                </a:solidFill>
                <a:effectLst>
                  <a:outerShdw dist="38100" dir="2700000" algn="bl" rotWithShape="0">
                    <a:srgbClr val="67768C"/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 לשבר מדומה</a:t>
            </a:r>
            <a:endParaRPr lang="he-IL" sz="6600" b="1" dirty="0">
              <a:ln w="13462">
                <a:solidFill>
                  <a:srgbClr val="CF7E48"/>
                </a:solidFill>
                <a:prstDash val="solid"/>
              </a:ln>
              <a:solidFill>
                <a:srgbClr val="EED9BD"/>
              </a:solidFill>
              <a:effectLst>
                <a:outerShdw dist="38100" dir="2700000" algn="bl" rotWithShape="0">
                  <a:srgbClr val="67768C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endParaRPr lang="he-IL" sz="6600" b="1" cap="none" spc="0" dirty="0">
              <a:ln w="13462">
                <a:solidFill>
                  <a:srgbClr val="707D92"/>
                </a:solidFill>
                <a:prstDash val="solid"/>
              </a:ln>
              <a:solidFill>
                <a:srgbClr val="EED9BD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82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713069" y="681335"/>
            <a:ext cx="10488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הפכי את השבר ממעורב לשבר מדומה.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822037" y="5149983"/>
            <a:ext cx="470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לפתרון לחצי כאן</a:t>
            </a:r>
            <a:endParaRPr lang="he-IL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3"/>
          <a:srcRect l="36291" t="11416" r="22088" b="21784"/>
          <a:stretch/>
        </p:blipFill>
        <p:spPr>
          <a:xfrm>
            <a:off x="3297382" y="2175164"/>
            <a:ext cx="5347855" cy="25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9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hievement quotes with success medal and goal symbols realistic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484908" y="817417"/>
            <a:ext cx="3685309" cy="3671456"/>
          </a:xfrm>
          <a:prstGeom prst="rect">
            <a:avLst/>
          </a:prstGeom>
          <a:solidFill>
            <a:srgbClr val="85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סגרת 6"/>
          <p:cNvSpPr/>
          <p:nvPr/>
        </p:nvSpPr>
        <p:spPr>
          <a:xfrm>
            <a:off x="484908" y="817417"/>
            <a:ext cx="3685309" cy="3671456"/>
          </a:xfrm>
          <a:prstGeom prst="frame">
            <a:avLst/>
          </a:prstGeom>
          <a:solidFill>
            <a:srgbClr val="EE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718630" y="1263226"/>
            <a:ext cx="345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כל הכבוד</a:t>
            </a:r>
            <a:endParaRPr lang="he-IL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0000" y1="14444" x2="90000" y2="14444"/>
                        <a14:foregroundMark x1="91111" y1="28889" x2="91111" y2="28889"/>
                        <a14:foregroundMark x1="75556" y1="13333" x2="75556" y2="13333"/>
                        <a14:foregroundMark x1="33333" y1="6667" x2="33333" y2="6667"/>
                        <a14:foregroundMark x1="15556" y1="6667" x2="15556" y2="6667"/>
                        <a14:foregroundMark x1="4444" y1="16667" x2="4444" y2="1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7652" y="2065308"/>
            <a:ext cx="1877330" cy="18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6114"/>
      </p:ext>
    </p:extLst>
  </p:cSld>
  <p:clrMapOvr>
    <a:masterClrMapping/>
  </p:clrMapOvr>
  <p:transition spd="med"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39E8448-FF2A-4077-BE41-7BA6DDF89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5" y="541606"/>
            <a:ext cx="12013180" cy="5512376"/>
          </a:xfrm>
          <a:prstGeom prst="rect">
            <a:avLst/>
          </a:prstGeom>
        </p:spPr>
      </p:pic>
      <p:pic>
        <p:nvPicPr>
          <p:cNvPr id="4" name="תמונה 3">
            <a:hlinkClick r:id="rId3" action="ppaction://hlinksldjump"/>
            <a:extLst>
              <a:ext uri="{FF2B5EF4-FFF2-40B4-BE49-F238E27FC236}">
                <a16:creationId xmlns:a16="http://schemas.microsoft.com/office/drawing/2014/main" id="{BAB5C0E8-AD5C-4B69-B3F4-1F1EDAD0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005" y="5387232"/>
            <a:ext cx="1295400" cy="13335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42CFD3F7-902A-4BDB-A377-978531A30660}"/>
              </a:ext>
            </a:extLst>
          </p:cNvPr>
          <p:cNvSpPr/>
          <p:nvPr/>
        </p:nvSpPr>
        <p:spPr>
          <a:xfrm>
            <a:off x="8093659" y="5679608"/>
            <a:ext cx="25763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חזרה לשאלות</a:t>
            </a:r>
          </a:p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לחצו על התמונה</a:t>
            </a:r>
          </a:p>
        </p:txBody>
      </p:sp>
    </p:spTree>
    <p:extLst>
      <p:ext uri="{BB962C8B-B14F-4D97-AF65-F5344CB8AC3E}">
        <p14:creationId xmlns:p14="http://schemas.microsoft.com/office/powerpoint/2010/main" val="4101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196</Words>
  <Application>Microsoft Office PowerPoint</Application>
  <PresentationFormat>מסך רחב</PresentationFormat>
  <Paragraphs>40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Guttman Yad-Brush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‏‏משתמש Windows</cp:lastModifiedBy>
  <cp:revision>21</cp:revision>
  <dcterms:created xsi:type="dcterms:W3CDTF">2020-10-14T15:34:46Z</dcterms:created>
  <dcterms:modified xsi:type="dcterms:W3CDTF">2020-10-14T19:31:29Z</dcterms:modified>
  <cp:contentStatus>סופי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